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3" r:id="rId5"/>
    <p:sldId id="264" r:id="rId6"/>
    <p:sldId id="257" r:id="rId7"/>
    <p:sldId id="262" r:id="rId8"/>
    <p:sldId id="265" r:id="rId9"/>
    <p:sldId id="266" r:id="rId10"/>
    <p:sldId id="267" r:id="rId11"/>
    <p:sldId id="268" r:id="rId12"/>
    <p:sldId id="260" r:id="rId13"/>
    <p:sldId id="261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25"/>
    <a:srgbClr val="FF4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2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807" y="7109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83507" y="1991268"/>
            <a:ext cx="8920716" cy="4165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4800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Educazione civica sulle </a:t>
            </a:r>
            <a:r>
              <a:rPr lang="en-US" sz="4800" b="1" kern="0" spc="-157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prigioni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6489720" y="376650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Esplora le spaventose realtà delle prigioni del XX secolo, tra loro i gulag sovietici, i campi di concentramento tedeschi e giapponesi.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3649"/>
            <a:ext cx="14630400" cy="8348663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2543" y="678562"/>
            <a:ext cx="89986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207"/>
              </a:lnSpc>
            </a:pPr>
            <a:r>
              <a:rPr lang="en-US" sz="4400" b="1" kern="0" spc="-125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Campi</a:t>
            </a:r>
            <a:r>
              <a:rPr lang="en-US" sz="4400" b="1" kern="0" spc="-12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 </a:t>
            </a:r>
            <a:r>
              <a:rPr lang="en-US" sz="4400" b="1" kern="0" spc="-125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concentramento </a:t>
            </a:r>
            <a:r>
              <a:rPr lang="en-US" sz="4400" b="1" kern="0" spc="-125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tedeschi</a:t>
            </a:r>
            <a:endParaRPr lang="en-US" sz="44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1573619" y="2987732"/>
            <a:ext cx="62306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Se un in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individuo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aveva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le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protesti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oppure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se era un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vecchio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o bambino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venivano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mandate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nelle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camere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a gas. Per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uccidere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le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persone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in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queste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doccie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usavano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lo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ziclon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B  è una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sostanza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mischiata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con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l’acqua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che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creava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un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ambiente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tossico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dove le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persone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muorivano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asfisia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.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Questi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cadaveri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servivano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a fare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saponi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.</a:t>
            </a:r>
          </a:p>
          <a:p>
            <a:endParaRPr lang="en-US" kern="0" spc="-131" dirty="0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Invece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quelli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che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erano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sani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andavano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a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lavorare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e prima di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iniziare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prendevano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degli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zoccoli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legno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al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posto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delle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scarpe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quest’ultimi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venivano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scelti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ad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occhio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perchè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erano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tutte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spaiate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, e se non li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prendevi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della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giusta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misura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c’era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il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rischio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avere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l’ulcera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, che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potevano</a:t>
            </a:r>
            <a:r>
              <a:rPr lang="en-US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andare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contro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la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morte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.</a:t>
            </a:r>
          </a:p>
          <a:p>
            <a:endParaRPr lang="en-US" kern="0" spc="-131" dirty="0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stavano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male,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andavano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in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infermeria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che per </a:t>
            </a:r>
            <a:r>
              <a:rPr lang="en-US" kern="0" spc="-131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deportati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veniva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considerato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un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luogo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grazia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perchè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potevano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riposarsi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e anche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nutrirsi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però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trattevevano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per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poco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tempo le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persone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.</a:t>
            </a:r>
            <a:endParaRPr lang="en-US" kern="0" spc="-131" dirty="0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553"/>
          <a:stretch/>
        </p:blipFill>
        <p:spPr>
          <a:xfrm>
            <a:off x="8399721" y="2884168"/>
            <a:ext cx="4316819" cy="39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-95694" y="0"/>
            <a:ext cx="14726094" cy="8348663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it-IT" dirty="0"/>
          </a:p>
        </p:txBody>
      </p:sp>
      <p:sp>
        <p:nvSpPr>
          <p:cNvPr id="4" name="Text 2"/>
          <p:cNvSpPr/>
          <p:nvPr/>
        </p:nvSpPr>
        <p:spPr>
          <a:xfrm>
            <a:off x="2282543" y="1146680"/>
            <a:ext cx="89986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207"/>
              </a:lnSpc>
            </a:pPr>
            <a:r>
              <a:rPr lang="en-US" sz="4400" b="1" kern="0" spc="-125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Hannah </a:t>
            </a:r>
            <a:r>
              <a:rPr lang="en-US" sz="4400" b="1" kern="0" spc="-125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Anert</a:t>
            </a:r>
            <a:endParaRPr lang="en-US" sz="44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1573619" y="2987732"/>
            <a:ext cx="62306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Inter"/>
                <a:ea typeface="Inter"/>
              </a:rPr>
              <a:t>Hannah</a:t>
            </a:r>
            <a:r>
              <a:rPr lang="it-IT" dirty="0">
                <a:solidFill>
                  <a:schemeClr val="bg1"/>
                </a:solidFill>
                <a:latin typeface="Inter"/>
                <a:ea typeface="Inter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Inter"/>
                <a:ea typeface="Inter"/>
              </a:rPr>
              <a:t>Arendt</a:t>
            </a:r>
            <a:r>
              <a:rPr lang="it-IT" dirty="0">
                <a:solidFill>
                  <a:schemeClr val="bg1"/>
                </a:solidFill>
                <a:latin typeface="Inter"/>
                <a:ea typeface="Inter"/>
              </a:rPr>
              <a:t> è stata una filosofa politica tedesca, nata nel 1906 e morta nel 1975. Una delle sue opere più importanti </a:t>
            </a:r>
            <a:r>
              <a:rPr lang="it-IT" dirty="0" smtClean="0">
                <a:solidFill>
                  <a:schemeClr val="bg1"/>
                </a:solidFill>
                <a:latin typeface="Inter"/>
                <a:ea typeface="Inter"/>
              </a:rPr>
              <a:t>è </a:t>
            </a:r>
            <a:r>
              <a:rPr lang="it-IT" dirty="0" smtClean="0">
                <a:solidFill>
                  <a:schemeClr val="bg1"/>
                </a:solidFill>
                <a:latin typeface="Inter"/>
                <a:ea typeface="Inter"/>
              </a:rPr>
              <a:t>"Banalità </a:t>
            </a:r>
            <a:r>
              <a:rPr lang="it-IT" dirty="0">
                <a:solidFill>
                  <a:schemeClr val="bg1"/>
                </a:solidFill>
                <a:latin typeface="Inter"/>
                <a:ea typeface="Inter"/>
              </a:rPr>
              <a:t>del </a:t>
            </a:r>
            <a:r>
              <a:rPr lang="it-IT" dirty="0" smtClean="0">
                <a:solidFill>
                  <a:schemeClr val="bg1"/>
                </a:solidFill>
                <a:latin typeface="Inter"/>
                <a:ea typeface="Inter"/>
              </a:rPr>
              <a:t>male", </a:t>
            </a:r>
            <a:r>
              <a:rPr lang="it-IT" dirty="0">
                <a:solidFill>
                  <a:schemeClr val="bg1"/>
                </a:solidFill>
                <a:latin typeface="Inter"/>
                <a:ea typeface="Inter"/>
              </a:rPr>
              <a:t>pubblicato nel 1963.</a:t>
            </a:r>
            <a:r>
              <a:rPr lang="it-IT" dirty="0" smtClean="0">
                <a:solidFill>
                  <a:schemeClr val="bg1"/>
                </a:solidFill>
                <a:latin typeface="Inter"/>
                <a:ea typeface="Inter"/>
              </a:rPr>
              <a:t> </a:t>
            </a:r>
            <a:r>
              <a:rPr lang="it-IT" dirty="0">
                <a:solidFill>
                  <a:schemeClr val="bg1"/>
                </a:solidFill>
                <a:latin typeface="Inter"/>
                <a:ea typeface="Inter"/>
              </a:rPr>
              <a:t>Il libro tratta del processo contro Adolf Eichmann, un funzionario nazista responsabile dell'organizzazione della logistica della soluzione finale, ovvero lo sterminio degli ebrei durante l'Olocausto</a:t>
            </a:r>
            <a:r>
              <a:rPr lang="it-IT" dirty="0" smtClean="0">
                <a:solidFill>
                  <a:schemeClr val="bg1"/>
                </a:solidFill>
                <a:latin typeface="Inter"/>
                <a:ea typeface="Inter"/>
              </a:rPr>
              <a:t>.</a:t>
            </a:r>
          </a:p>
          <a:p>
            <a:endParaRPr lang="it-IT" kern="0" spc="-131" dirty="0">
              <a:solidFill>
                <a:schemeClr val="bg1"/>
              </a:solidFill>
              <a:latin typeface="Inter"/>
              <a:ea typeface="Inter"/>
            </a:endParaRPr>
          </a:p>
          <a:p>
            <a:r>
              <a:rPr lang="it-IT" kern="0" spc="-131" dirty="0" smtClean="0">
                <a:solidFill>
                  <a:schemeClr val="bg1"/>
                </a:solidFill>
                <a:latin typeface="Inter"/>
                <a:ea typeface="Inter"/>
              </a:rPr>
              <a:t>Inoltre, ha scritto un testo sui totalitaristi, parla delle differenze dei regimi totalitaristi da </a:t>
            </a:r>
            <a:r>
              <a:rPr lang="it-IT" kern="0" spc="-131" dirty="0" smtClean="0">
                <a:solidFill>
                  <a:schemeClr val="bg1"/>
                </a:solidFill>
                <a:latin typeface="Inter"/>
                <a:ea typeface="Inter"/>
              </a:rPr>
              <a:t>quello </a:t>
            </a:r>
            <a:r>
              <a:rPr lang="it-IT" kern="0" spc="-131" dirty="0" smtClean="0">
                <a:solidFill>
                  <a:schemeClr val="bg1"/>
                </a:solidFill>
                <a:latin typeface="Inter"/>
                <a:ea typeface="Inter"/>
              </a:rPr>
              <a:t>russo, tedesco e anche quello italiano.</a:t>
            </a:r>
            <a:endParaRPr lang="en-US" kern="0" spc="-131" dirty="0">
              <a:solidFill>
                <a:schemeClr val="bg1"/>
              </a:solidFill>
              <a:latin typeface="Inter"/>
              <a:ea typeface="Inter"/>
            </a:endParaRPr>
          </a:p>
        </p:txBody>
      </p:sp>
      <p:pic>
        <p:nvPicPr>
          <p:cNvPr id="6146" name="Picture 2" descr="Hannah Arendt - Giorgio Perlas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61" y="2307431"/>
            <a:ext cx="56769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23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72652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Scopi dei gulag e dei campi di concentramento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73320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09086" y="377487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8095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Controllo politico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378881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gulag e i campi di concentramento come strumenti di oppressione e controllo delle masse.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373320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782270" y="377487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380952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Purificazione razziale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52342" y="472606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politica di persecuzione e l'eliminazione dei gruppi considerati "indesiderati" nei campi di concentramento tedeschi.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222462" y="373320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70695" y="377487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380952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Sperimentazioni scientifiche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944576" y="472606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terribili pratiche di sperimentazione umana condotte nell'Unità 731 e il loro impatto sulla medicina.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272525"/>
          </a:solidFill>
          <a:ln w="13097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29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527" y="576858"/>
            <a:ext cx="9399746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2"/>
              </a:lnSpc>
              <a:buNone/>
            </a:pPr>
            <a:r>
              <a:rPr lang="en-US" sz="4129" b="1" kern="0" spc="-12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Effetti e conseguenze dei gulag e dei campi di concentramento</a:t>
            </a:r>
            <a:endParaRPr lang="en-US" sz="4129" dirty="0"/>
          </a:p>
        </p:txBody>
      </p:sp>
      <p:sp>
        <p:nvSpPr>
          <p:cNvPr id="6" name="Shape 3"/>
          <p:cNvSpPr/>
          <p:nvPr/>
        </p:nvSpPr>
        <p:spPr>
          <a:xfrm>
            <a:off x="1080135" y="2202537"/>
            <a:ext cx="41910" cy="5453539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7" name="Shape 4"/>
          <p:cNvSpPr/>
          <p:nvPr/>
        </p:nvSpPr>
        <p:spPr>
          <a:xfrm>
            <a:off x="1337072" y="2581394"/>
            <a:ext cx="734139" cy="419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8" name="Shape 5"/>
          <p:cNvSpPr/>
          <p:nvPr/>
        </p:nvSpPr>
        <p:spPr>
          <a:xfrm>
            <a:off x="865108" y="2366367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3097">
            <a:solidFill>
              <a:srgbClr val="1400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9533" y="2405658"/>
            <a:ext cx="142994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kern="0" spc="-7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78" dirty="0"/>
          </a:p>
        </p:txBody>
      </p:sp>
      <p:sp>
        <p:nvSpPr>
          <p:cNvPr id="10" name="Text 7"/>
          <p:cNvSpPr/>
          <p:nvPr/>
        </p:nvSpPr>
        <p:spPr>
          <a:xfrm>
            <a:off x="2254806" y="2412206"/>
            <a:ext cx="225897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Distruzione umana</a:t>
            </a:r>
            <a:endParaRPr lang="en-US" sz="2065" dirty="0"/>
          </a:p>
        </p:txBody>
      </p:sp>
      <p:sp>
        <p:nvSpPr>
          <p:cNvPr id="11" name="Text 8"/>
          <p:cNvSpPr/>
          <p:nvPr/>
        </p:nvSpPr>
        <p:spPr>
          <a:xfrm>
            <a:off x="2254806" y="2949535"/>
            <a:ext cx="7931468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vittime dei gulag e dei campi di concentramento e le loro storie di sofferenza.</a:t>
            </a:r>
            <a:endParaRPr lang="en-US" sz="1652" dirty="0"/>
          </a:p>
        </p:txBody>
      </p:sp>
      <p:sp>
        <p:nvSpPr>
          <p:cNvPr id="12" name="Shape 9"/>
          <p:cNvSpPr/>
          <p:nvPr/>
        </p:nvSpPr>
        <p:spPr>
          <a:xfrm>
            <a:off x="1337072" y="4469130"/>
            <a:ext cx="734139" cy="419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3" name="Shape 10"/>
          <p:cNvSpPr/>
          <p:nvPr/>
        </p:nvSpPr>
        <p:spPr>
          <a:xfrm>
            <a:off x="865108" y="4254103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3097">
            <a:solidFill>
              <a:srgbClr val="1400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06673" y="4293394"/>
            <a:ext cx="188714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kern="0" spc="-7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78" dirty="0"/>
          </a:p>
        </p:txBody>
      </p:sp>
      <p:sp>
        <p:nvSpPr>
          <p:cNvPr id="15" name="Text 12"/>
          <p:cNvSpPr/>
          <p:nvPr/>
        </p:nvSpPr>
        <p:spPr>
          <a:xfrm>
            <a:off x="2254806" y="4299942"/>
            <a:ext cx="3339346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Ricordo e commemorazione</a:t>
            </a:r>
            <a:endParaRPr lang="en-US" sz="2065" dirty="0"/>
          </a:p>
        </p:txBody>
      </p:sp>
      <p:sp>
        <p:nvSpPr>
          <p:cNvPr id="16" name="Text 13"/>
          <p:cNvSpPr/>
          <p:nvPr/>
        </p:nvSpPr>
        <p:spPr>
          <a:xfrm>
            <a:off x="2254806" y="4837271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 le società si sono confrontate con il passato e lavorano per preservare la memoria delle vittime.</a:t>
            </a:r>
            <a:endParaRPr lang="en-US" sz="1652" dirty="0"/>
          </a:p>
        </p:txBody>
      </p:sp>
      <p:sp>
        <p:nvSpPr>
          <p:cNvPr id="17" name="Shape 14"/>
          <p:cNvSpPr/>
          <p:nvPr/>
        </p:nvSpPr>
        <p:spPr>
          <a:xfrm>
            <a:off x="1337072" y="6356866"/>
            <a:ext cx="734139" cy="419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8" name="Shape 15"/>
          <p:cNvSpPr/>
          <p:nvPr/>
        </p:nvSpPr>
        <p:spPr>
          <a:xfrm>
            <a:off x="865108" y="6141839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3097">
            <a:solidFill>
              <a:srgbClr val="1400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02863" y="6181130"/>
            <a:ext cx="196334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kern="0" spc="-7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78" dirty="0"/>
          </a:p>
        </p:txBody>
      </p:sp>
      <p:sp>
        <p:nvSpPr>
          <p:cNvPr id="20" name="Text 17"/>
          <p:cNvSpPr/>
          <p:nvPr/>
        </p:nvSpPr>
        <p:spPr>
          <a:xfrm>
            <a:off x="2254806" y="6187678"/>
            <a:ext cx="209764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1"/>
              </a:lnSpc>
              <a:buNone/>
            </a:pPr>
            <a:r>
              <a:rPr lang="en-US" sz="2065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Impatto storico</a:t>
            </a:r>
            <a:endParaRPr lang="en-US" sz="2065" dirty="0"/>
          </a:p>
        </p:txBody>
      </p:sp>
      <p:sp>
        <p:nvSpPr>
          <p:cNvPr id="21" name="Text 18"/>
          <p:cNvSpPr/>
          <p:nvPr/>
        </p:nvSpPr>
        <p:spPr>
          <a:xfrm>
            <a:off x="2254806" y="6725007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sz="1652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 il ricordo dei gulag e dei campi di concentramento ha influenzato la società e la politica.</a:t>
            </a:r>
            <a:endParaRPr lang="en-US" sz="1652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272525"/>
          </a:solidFill>
          <a:ln w="13216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29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552" y="581858"/>
            <a:ext cx="9385697" cy="1322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7"/>
              </a:lnSpc>
              <a:buNone/>
            </a:pPr>
            <a:r>
              <a:rPr lang="en-US" sz="4166" b="1" kern="0" spc="-125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Campi</a:t>
            </a:r>
            <a:r>
              <a:rPr lang="en-US" sz="4166" b="1" kern="0" spc="-125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166" b="1" kern="0" spc="-12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 concentramento giapponesi</a:t>
            </a:r>
            <a:endParaRPr lang="en-US" sz="4166" dirty="0"/>
          </a:p>
        </p:txBody>
      </p:sp>
      <p:sp>
        <p:nvSpPr>
          <p:cNvPr id="6" name="Shape 3"/>
          <p:cNvSpPr/>
          <p:nvPr/>
        </p:nvSpPr>
        <p:spPr>
          <a:xfrm>
            <a:off x="793552" y="2221587"/>
            <a:ext cx="9385697" cy="1668780"/>
          </a:xfrm>
          <a:prstGeom prst="roundRect">
            <a:avLst>
              <a:gd name="adj" fmla="val 5706"/>
            </a:avLst>
          </a:prstGeom>
          <a:solidFill>
            <a:srgbClr val="110080"/>
          </a:solidFill>
          <a:ln w="13216">
            <a:solidFill>
              <a:srgbClr val="1400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8342" y="2446377"/>
            <a:ext cx="3276124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2083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storia poco conosciuta</a:t>
            </a:r>
            <a:endParaRPr lang="en-US" sz="2083" dirty="0"/>
          </a:p>
        </p:txBody>
      </p:sp>
      <p:sp>
        <p:nvSpPr>
          <p:cNvPr id="8" name="Text 5"/>
          <p:cNvSpPr/>
          <p:nvPr/>
        </p:nvSpPr>
        <p:spPr>
          <a:xfrm>
            <a:off x="1018342" y="2988588"/>
            <a:ext cx="893611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Scopri la tragica esperienza dei cittadini di origine giapponese internati nei campi negli USA durante la Seconda Guerra Mondiale.</a:t>
            </a:r>
            <a:endParaRPr lang="en-US" sz="1666" dirty="0"/>
          </a:p>
        </p:txBody>
      </p:sp>
      <p:sp>
        <p:nvSpPr>
          <p:cNvPr id="9" name="Shape 6"/>
          <p:cNvSpPr/>
          <p:nvPr/>
        </p:nvSpPr>
        <p:spPr>
          <a:xfrm>
            <a:off x="793552" y="4101941"/>
            <a:ext cx="9385697" cy="1668780"/>
          </a:xfrm>
          <a:prstGeom prst="roundRect">
            <a:avLst>
              <a:gd name="adj" fmla="val 5706"/>
            </a:avLst>
          </a:prstGeom>
          <a:solidFill>
            <a:srgbClr val="110080"/>
          </a:solidFill>
          <a:ln w="13216">
            <a:solidFill>
              <a:srgbClr val="1400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18342" y="4326731"/>
            <a:ext cx="3245287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2083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discriminazione razziale</a:t>
            </a:r>
            <a:endParaRPr lang="en-US" sz="2083" dirty="0"/>
          </a:p>
        </p:txBody>
      </p:sp>
      <p:sp>
        <p:nvSpPr>
          <p:cNvPr id="11" name="Text 8"/>
          <p:cNvSpPr/>
          <p:nvPr/>
        </p:nvSpPr>
        <p:spPr>
          <a:xfrm>
            <a:off x="1018342" y="4868942"/>
            <a:ext cx="893611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kern="0" spc="-33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Esplora </a:t>
            </a:r>
            <a:r>
              <a:rPr lang="en-US" sz="1666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come il razzismo </a:t>
            </a:r>
            <a:r>
              <a:rPr lang="en-US" sz="1666" kern="0" spc="-33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 </a:t>
            </a:r>
            <a:r>
              <a:rPr lang="en-US" sz="1666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influenzato la creazione e il mantenimento dei campi di concentramento.</a:t>
            </a:r>
            <a:endParaRPr lang="en-US" sz="1666" dirty="0"/>
          </a:p>
        </p:txBody>
      </p:sp>
      <p:sp>
        <p:nvSpPr>
          <p:cNvPr id="12" name="Shape 9"/>
          <p:cNvSpPr/>
          <p:nvPr/>
        </p:nvSpPr>
        <p:spPr>
          <a:xfrm>
            <a:off x="793552" y="5982295"/>
            <a:ext cx="9385697" cy="1668780"/>
          </a:xfrm>
          <a:prstGeom prst="roundRect">
            <a:avLst>
              <a:gd name="adj" fmla="val 5706"/>
            </a:avLst>
          </a:prstGeom>
          <a:solidFill>
            <a:srgbClr val="110080"/>
          </a:solidFill>
          <a:ln w="13216">
            <a:solidFill>
              <a:srgbClr val="1400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18342" y="6207085"/>
            <a:ext cx="3290411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2083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resistenza e la resilienza</a:t>
            </a:r>
            <a:endParaRPr lang="en-US" sz="2083" dirty="0"/>
          </a:p>
        </p:txBody>
      </p:sp>
      <p:sp>
        <p:nvSpPr>
          <p:cNvPr id="14" name="Text 11"/>
          <p:cNvSpPr/>
          <p:nvPr/>
        </p:nvSpPr>
        <p:spPr>
          <a:xfrm>
            <a:off x="1018342" y="6749296"/>
            <a:ext cx="8936117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6"/>
              </a:lnSpc>
              <a:buNone/>
            </a:pPr>
            <a:r>
              <a:rPr lang="en-US" sz="1666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Conosci l'uomo che sopravvisse al bombardamento atomico di </a:t>
            </a:r>
            <a:r>
              <a:rPr lang="en-US" sz="1666" kern="0" spc="-33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Hiroshima, perchè da casa sua per colpa di una onda’urto si è ritrovato in una palude pieno di ustioni, ma vivo. </a:t>
            </a:r>
            <a:endParaRPr lang="en-US" sz="166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2"/>
          <p:cNvSpPr/>
          <p:nvPr/>
        </p:nvSpPr>
        <p:spPr>
          <a:xfrm>
            <a:off x="6035835" y="1163736"/>
            <a:ext cx="28104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L'Unità 731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56" y="227028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33256" y="4658198"/>
            <a:ext cx="26078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Esperimenti inumani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333256" y="5237559"/>
            <a:ext cx="3295888" cy="2811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Scopri gli orrori consumati nell'Unità 731, un centro di sperimentazione umana giapponese durante la Seconda Guerra Mondiale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Dove esportavano gli organi senza anestesia.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27016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2400" y="4658198"/>
            <a:ext cx="2402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Vittime coraggiose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962052" y="5202197"/>
            <a:ext cx="3296007" cy="26658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Incontra le vittime che hanno testimoniato gli orrori dell'Unità 731 e le conseguenze durature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r>
              <a:rPr lang="en-US" sz="1750" dirty="0"/>
              <a:t> 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Per esempio portano a pesistenze estreme, e se la cavia rimaneva ancora viva continuavano a fare esperimenti.</a:t>
            </a:r>
            <a:endParaRPr lang="en-US" sz="1750" kern="0" spc="-35" dirty="0">
              <a:solidFill>
                <a:srgbClr val="E5E0D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0971" y="227028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110971" y="4658198"/>
            <a:ext cx="32352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Responsabilità e giustizia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11148793" y="5212240"/>
            <a:ext cx="3296007" cy="2655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L'Unità 731 e il difficile percorso verso la verità e la giustizia per i crimini di guerra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giapponesi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Il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periodo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dal 1935 al 1945,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contenevano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dalle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15000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alle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20000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persone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173"/>
          <a:stretch/>
        </p:blipFill>
        <p:spPr>
          <a:xfrm>
            <a:off x="7481708" y="2286683"/>
            <a:ext cx="3296007" cy="2004004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415294" y="4658198"/>
            <a:ext cx="34288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Considerati</a:t>
            </a:r>
            <a:r>
              <a:rPr lang="en-US" sz="2187" b="1" kern="0" spc="-66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2187" b="1" kern="0" spc="-66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tronchi</a:t>
            </a:r>
            <a:r>
              <a:rPr lang="en-US" sz="2187" b="1" kern="0" spc="-66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2187" b="1" kern="0" spc="-66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d’albero</a:t>
            </a:r>
            <a:endParaRPr lang="en-US" sz="2187" dirty="0"/>
          </a:p>
        </p:txBody>
      </p:sp>
      <p:sp>
        <p:nvSpPr>
          <p:cNvPr id="18" name="Text 8"/>
          <p:cNvSpPr/>
          <p:nvPr/>
        </p:nvSpPr>
        <p:spPr>
          <a:xfrm>
            <a:off x="7517427" y="5237559"/>
            <a:ext cx="3296007" cy="26305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cavie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venivano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chiamate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tronchi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chiamati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così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perchè si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pensava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che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campo fosse una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segheria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per dire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quante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persone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sono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state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uccise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diceva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tronchi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abbattuti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kern="0" spc="-35" dirty="0">
              <a:solidFill>
                <a:srgbClr val="E5E0D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/>
          <p:cNvSpPr/>
          <p:nvPr/>
        </p:nvSpPr>
        <p:spPr>
          <a:xfrm>
            <a:off x="5654792" y="1068043"/>
            <a:ext cx="33208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Dacia Marini</a:t>
            </a:r>
            <a:endParaRPr lang="en-US" sz="4374" dirty="0"/>
          </a:p>
        </p:txBody>
      </p:sp>
      <p:sp>
        <p:nvSpPr>
          <p:cNvPr id="5" name="Shape 0"/>
          <p:cNvSpPr/>
          <p:nvPr/>
        </p:nvSpPr>
        <p:spPr>
          <a:xfrm>
            <a:off x="0" y="-23036"/>
            <a:ext cx="14630399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6" name="Picture 2" descr="Dacia Maraini, ovvero il delicato garbo della guerri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68" y="1415229"/>
            <a:ext cx="3642857" cy="538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2"/>
          <p:cNvSpPr/>
          <p:nvPr/>
        </p:nvSpPr>
        <p:spPr>
          <a:xfrm>
            <a:off x="5654792" y="728619"/>
            <a:ext cx="36823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Dacia Maraini</a:t>
            </a:r>
            <a:endParaRPr lang="en-US" sz="4374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422605" y="2221974"/>
            <a:ext cx="8197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Nasce nel 13 novembre 1936 a Fiesole è una scrittrice, nella sua vita è stata la compagna di Alberto Moravia e anche l’amica di Pasolini. Lei ha una sorella, e anche un fratello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i suoi genitori, la madre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era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di origine toscana, invece il padre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era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di origine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siciliana.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Ad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un certo punto della sua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vita trasferirono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in Giappone perché suo padre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era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un ambasciatore, abitavano a Tokyo con una badante. Verso la fine della seconda guerra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mondiale,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quando in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Italia Mussolini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fonda la repubblica di Salò, i genitori vengono interrogati dalla polizia giapponese, dove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gli venne chiesto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se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fossero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favorevoli a questa repubblica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, risposero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che non erano favorevoli e quindi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vennero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considerati come traditori. Quindi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dovettero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preparare le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valigie e, nello </a:t>
            </a:r>
            <a:r>
              <a:rPr lang="it-IT" sz="200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specifico una valigia a testa, perché furono mandati nei campi di concentramento.</a:t>
            </a:r>
          </a:p>
        </p:txBody>
      </p:sp>
    </p:spTree>
    <p:extLst>
      <p:ext uri="{BB962C8B-B14F-4D97-AF65-F5344CB8AC3E}">
        <p14:creationId xmlns:p14="http://schemas.microsoft.com/office/powerpoint/2010/main" val="38014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30400" cy="8348663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60228" y="1124083"/>
            <a:ext cx="36823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Lenin e Stalin</a:t>
            </a:r>
            <a:endParaRPr lang="en-US" sz="4374" dirty="0"/>
          </a:p>
        </p:txBody>
      </p:sp>
      <p:pic>
        <p:nvPicPr>
          <p:cNvPr id="3074" name="Picture 2" descr="Che fare? - Lenin - Libro - Lotta Comunista - Biblioteca giovani | I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91" y="1818456"/>
            <a:ext cx="3219564" cy="517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561367" y="3572540"/>
            <a:ext cx="219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	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4460767" y="4083820"/>
            <a:ext cx="199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Il primo quoditiano scritto da 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Lenin</a:t>
            </a:r>
            <a:endParaRPr lang="it-IT" dirty="0"/>
          </a:p>
        </p:txBody>
      </p:sp>
      <p:pic>
        <p:nvPicPr>
          <p:cNvPr id="3076" name="Picture 4" descr="In Defense of Communism: 70th anniversary of Stalin's death: The  announcement of his death on PRAVDA, 6 March 19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242" y="1818456"/>
            <a:ext cx="3219564" cy="521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7701969" y="4083820"/>
            <a:ext cx="276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Il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giornale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chiamato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Pravda che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significa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L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ibertà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99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-1381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91844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 Gulag Sovietico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150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963"/>
            <a:ext cx="27435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realtà oppressiva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5319"/>
            <a:ext cx="3295888" cy="2537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Scopri la dura vita dei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prigionieri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soprattuto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prigioneri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politici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anche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ortodossi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dei gulag sovietici, costretti a lavorare nelle peggiori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condizioni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3138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6082"/>
            <a:ext cx="227397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Punizioni estreme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43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Esplora le terribili pratiche di tortura e le celle di isolamento dei gulag.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3138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46082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Resilienza e sopravvivenza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762625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Incontra 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Solzenicyn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uno dei sopravvissuti 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dei gulag sovietici.</a:t>
            </a:r>
            <a:endParaRPr lang="en-US" sz="175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2037993" y="1838563"/>
            <a:ext cx="494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L’acronimo di gulag in russo significa manicomio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  <p:txBody>
          <a:bodyPr numCol="1"/>
          <a:lstStyle/>
          <a:p>
            <a:pPr algn="ctr">
              <a:lnSpc>
                <a:spcPct val="300000"/>
              </a:lnSpc>
            </a:pPr>
            <a:r>
              <a:rPr lang="en-US" sz="6000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Solzenicyn</a:t>
            </a:r>
            <a:endParaRPr lang="en-US" dirty="0"/>
          </a:p>
          <a:p>
            <a:endParaRPr lang="it-IT" dirty="0"/>
          </a:p>
        </p:txBody>
      </p:sp>
      <p:sp>
        <p:nvSpPr>
          <p:cNvPr id="6" name="Text 3"/>
          <p:cNvSpPr/>
          <p:nvPr/>
        </p:nvSpPr>
        <p:spPr>
          <a:xfrm>
            <a:off x="2037993" y="184046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170850" y="2868096"/>
            <a:ext cx="3370064" cy="3383847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42698" y="3085911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vasta opera letteraria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440634" y="3949909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Esplora la famosa opera di Aleksandr Solzenicyn, "Arcipelago Gulag", che ha contribuito a diffondere la consapevolezza sui gulag sovietici.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78960" y="2868096"/>
            <a:ext cx="3370064" cy="3370350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17006" y="3085911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premio Nobel per la pace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4817006" y="4011503"/>
            <a:ext cx="2898100" cy="2111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Scopri come il contributo di Solzenicyn alla letteratura e alla difesa dei diritti umani lo ha reso un simbolo di speranza e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coraggio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13" name="Shape 10"/>
          <p:cNvSpPr/>
          <p:nvPr/>
        </p:nvSpPr>
        <p:spPr>
          <a:xfrm>
            <a:off x="8187070" y="2868096"/>
            <a:ext cx="4586450" cy="3808424"/>
          </a:xfrm>
          <a:prstGeom prst="roundRect">
            <a:avLst>
              <a:gd name="adj" fmla="val 296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70434" y="3190554"/>
            <a:ext cx="3419721" cy="4850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testimone della storia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8395558" y="4013017"/>
            <a:ext cx="4169474" cy="2545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vita di Aleksandr Solzenicyn e il suo ruolo nella denuncia dei crimini dei gulag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</a:p>
          <a:p>
            <a:pPr>
              <a:lnSpc>
                <a:spcPts val="2799"/>
              </a:lnSpc>
            </a:pP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Arrestato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nel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1945 perchè,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criticava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politica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 Stalin,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Nel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1953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diventa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un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insegnante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in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Kazakistan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nel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periodo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kern="0" spc="-35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nel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(URSS), p</a:t>
            </a:r>
            <a:r>
              <a:rPr lang="en-US" sz="1750" kern="0" spc="-35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oi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scrive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testo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Putin e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muore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nel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2008.</a:t>
            </a:r>
            <a:endParaRPr lang="en-US" sz="1750" dirty="0"/>
          </a:p>
          <a:p>
            <a:pPr>
              <a:lnSpc>
                <a:spcPts val="2799"/>
              </a:lnSpc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0"/>
            <a:ext cx="14650216" cy="8348663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60228" y="1124083"/>
            <a:ext cx="36823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Krushov</a:t>
            </a:r>
            <a:endParaRPr lang="en-US" sz="4374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1" y="2387530"/>
            <a:ext cx="4523546" cy="3573602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5964865" y="3440242"/>
            <a:ext cx="3934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Dopo Stalin sale al potere Krushov che cercò di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destalinizzare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, 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ovvero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voleva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la 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rimozione delle norme comuniste 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anche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rendere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pubblico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ciò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che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fece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Stalin al popolo che non sapeva nulla di tutto ciò.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64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0" y="-52812"/>
            <a:ext cx="14630400" cy="8348663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282543" y="678562"/>
            <a:ext cx="89986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207"/>
              </a:lnSpc>
            </a:pPr>
            <a:r>
              <a:rPr lang="en-US" sz="4400" b="1" kern="0" spc="-125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Campi</a:t>
            </a:r>
            <a:r>
              <a:rPr lang="en-US" sz="4400" b="1" kern="0" spc="-12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 </a:t>
            </a:r>
            <a:r>
              <a:rPr lang="en-US" sz="4400" b="1" kern="0" spc="-125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concentramento </a:t>
            </a:r>
            <a:r>
              <a:rPr lang="en-US" sz="4400" b="1" kern="0" spc="-125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tedeschi</a:t>
            </a:r>
            <a:endParaRPr lang="en-US" sz="44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964865" y="2967357"/>
            <a:ext cx="62306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Venivano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considerati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come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campi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lavoro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. Con lo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scopo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sterminare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le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razze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. Per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distinguere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le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razze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usanavo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le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stelle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di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diversi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colori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per esempio:</a:t>
            </a:r>
          </a:p>
          <a:p>
            <a:endParaRPr lang="en-US" kern="0" spc="-131" dirty="0" smtClean="0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kern="0" spc="-131" dirty="0" err="1" smtClean="0">
                <a:solidFill>
                  <a:srgbClr val="FFFF00"/>
                </a:solidFill>
                <a:latin typeface="Inter" pitchFamily="34" charset="0"/>
                <a:ea typeface="Inter" pitchFamily="34" charset="-122"/>
              </a:rPr>
              <a:t>Giallo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---&gt;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Ebrei</a:t>
            </a:r>
            <a:endParaRPr lang="en-US" kern="0" spc="-131" dirty="0" smtClean="0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kern="0" spc="-131" dirty="0" smtClean="0">
                <a:solidFill>
                  <a:srgbClr val="FF4B4F"/>
                </a:solidFill>
                <a:latin typeface="Inter" pitchFamily="34" charset="0"/>
                <a:ea typeface="Inter" pitchFamily="34" charset="-122"/>
              </a:rPr>
              <a:t>Rosa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---&gt;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omossesuali</a:t>
            </a:r>
            <a:endParaRPr lang="en-US" kern="0" spc="-131" dirty="0" smtClean="0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kern="0" spc="-131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Rossa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---&gt;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prigioneri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di Guerra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kern="0" spc="-131" dirty="0" smtClean="0">
                <a:solidFill>
                  <a:srgbClr val="00B050"/>
                </a:solidFill>
                <a:latin typeface="Inter" pitchFamily="34" charset="0"/>
                <a:ea typeface="Inter" pitchFamily="34" charset="-122"/>
              </a:rPr>
              <a:t>Verde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---&gt;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zingari</a:t>
            </a:r>
            <a:endParaRPr lang="en-US" kern="0" spc="-131" dirty="0" smtClean="0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>
              <a:buClr>
                <a:schemeClr val="bg1"/>
              </a:buClr>
            </a:pPr>
            <a:endParaRPr lang="en-US" kern="0" spc="-131" dirty="0" smtClean="0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  <a:p>
            <a:pPr>
              <a:buClr>
                <a:schemeClr val="bg1"/>
              </a:buClr>
            </a:pP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Inoltre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, la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razza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italiana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veniva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considerata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“</a:t>
            </a:r>
            <a:r>
              <a:rPr lang="en-US" kern="0" spc="-131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tollerata</a:t>
            </a:r>
            <a:r>
              <a:rPr lang="en-US" kern="0" spc="-131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”.</a:t>
            </a:r>
            <a:endParaRPr lang="en-US" kern="0" spc="-131" dirty="0">
              <a:solidFill>
                <a:srgbClr val="FFFFFF"/>
              </a:solidFill>
              <a:latin typeface="Inter" pitchFamily="34" charset="0"/>
              <a:ea typeface="Inter" pitchFamily="34" charset="-122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r="8553"/>
          <a:stretch/>
        </p:blipFill>
        <p:spPr>
          <a:xfrm>
            <a:off x="1127051" y="2521615"/>
            <a:ext cx="4316819" cy="39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0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1078</Words>
  <Application>Microsoft Office PowerPoint</Application>
  <PresentationFormat>Personalizzato</PresentationFormat>
  <Paragraphs>89</Paragraphs>
  <Slides>13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Inter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Matteo</cp:lastModifiedBy>
  <cp:revision>21</cp:revision>
  <dcterms:created xsi:type="dcterms:W3CDTF">2023-12-02T10:08:10Z</dcterms:created>
  <dcterms:modified xsi:type="dcterms:W3CDTF">2023-12-03T12:30:33Z</dcterms:modified>
</cp:coreProperties>
</file>